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69"/>
  </p:notesMasterIdLst>
  <p:handoutMasterIdLst>
    <p:handoutMasterId r:id="rId70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515" r:id="rId28"/>
    <p:sldId id="516" r:id="rId29"/>
    <p:sldId id="518" r:id="rId30"/>
    <p:sldId id="519" r:id="rId31"/>
    <p:sldId id="517" r:id="rId32"/>
    <p:sldId id="521" r:id="rId33"/>
    <p:sldId id="520" r:id="rId34"/>
    <p:sldId id="525" r:id="rId35"/>
    <p:sldId id="523" r:id="rId36"/>
    <p:sldId id="526" r:id="rId37"/>
    <p:sldId id="524" r:id="rId38"/>
    <p:sldId id="522" r:id="rId39"/>
    <p:sldId id="528" r:id="rId40"/>
    <p:sldId id="536" r:id="rId41"/>
    <p:sldId id="537" r:id="rId42"/>
    <p:sldId id="529" r:id="rId43"/>
    <p:sldId id="530" r:id="rId44"/>
    <p:sldId id="531" r:id="rId45"/>
    <p:sldId id="539" r:id="rId46"/>
    <p:sldId id="533" r:id="rId47"/>
    <p:sldId id="535" r:id="rId48"/>
    <p:sldId id="532" r:id="rId49"/>
    <p:sldId id="534" r:id="rId50"/>
    <p:sldId id="540" r:id="rId51"/>
    <p:sldId id="544" r:id="rId52"/>
    <p:sldId id="538" r:id="rId53"/>
    <p:sldId id="493" r:id="rId54"/>
    <p:sldId id="542" r:id="rId55"/>
    <p:sldId id="541" r:id="rId56"/>
    <p:sldId id="545" r:id="rId57"/>
    <p:sldId id="546" r:id="rId58"/>
    <p:sldId id="547" r:id="rId59"/>
    <p:sldId id="548" r:id="rId60"/>
    <p:sldId id="549" r:id="rId61"/>
    <p:sldId id="543" r:id="rId62"/>
    <p:sldId id="494" r:id="rId63"/>
    <p:sldId id="495" r:id="rId64"/>
    <p:sldId id="491" r:id="rId65"/>
    <p:sldId id="472" r:id="rId66"/>
    <p:sldId id="497" r:id="rId67"/>
    <p:sldId id="527" r:id="rId68"/>
  </p:sldIdLst>
  <p:sldSz cx="12193588" cy="6858000"/>
  <p:notesSz cx="6858000" cy="9144000"/>
  <p:embeddedFontLst>
    <p:embeddedFont>
      <p:font typeface="Abel" panose="02000506030000020004" pitchFamily="2" charset="0"/>
      <p:regular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Microsoft JhengHei" panose="020B0604030504040204" pitchFamily="34" charset="-120"/>
      <p:regular r:id="rId76"/>
      <p:bold r:id="rId77"/>
    </p:embeddedFont>
    <p:embeddedFont>
      <p:font typeface="Montserrat" panose="00000500000000000000" pitchFamily="2" charset="0"/>
      <p:regular r:id="rId78"/>
      <p:bold r:id="rId79"/>
      <p:italic r:id="rId80"/>
      <p:boldItalic r:id="rId81"/>
    </p:embeddedFont>
    <p:embeddedFont>
      <p:font typeface="Montserrat ExtraLight" panose="00000300000000000000" pitchFamily="2" charset="0"/>
      <p:regular r:id="rId82"/>
      <p:bold r:id="rId83"/>
      <p:italic r:id="rId84"/>
      <p:boldItalic r:id="rId83"/>
    </p:embeddedFont>
    <p:embeddedFont>
      <p:font typeface="Noto Sans Ugaritic" panose="020B0502040504020204" pitchFamily="34" charset="0"/>
      <p:regular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515"/>
            <p14:sldId id="516"/>
            <p14:sldId id="518"/>
            <p14:sldId id="519"/>
            <p14:sldId id="517"/>
            <p14:sldId id="521"/>
            <p14:sldId id="520"/>
            <p14:sldId id="525"/>
            <p14:sldId id="523"/>
            <p14:sldId id="526"/>
            <p14:sldId id="524"/>
            <p14:sldId id="522"/>
            <p14:sldId id="528"/>
            <p14:sldId id="536"/>
            <p14:sldId id="537"/>
            <p14:sldId id="529"/>
            <p14:sldId id="530"/>
            <p14:sldId id="531"/>
            <p14:sldId id="539"/>
            <p14:sldId id="533"/>
            <p14:sldId id="535"/>
            <p14:sldId id="532"/>
            <p14:sldId id="534"/>
            <p14:sldId id="540"/>
            <p14:sldId id="544"/>
            <p14:sldId id="538"/>
            <p14:sldId id="493"/>
            <p14:sldId id="542"/>
            <p14:sldId id="541"/>
            <p14:sldId id="545"/>
            <p14:sldId id="546"/>
            <p14:sldId id="547"/>
            <p14:sldId id="548"/>
            <p14:sldId id="549"/>
            <p14:sldId id="543"/>
            <p14:sldId id="494"/>
            <p14:sldId id="495"/>
            <p14:sldId id="491"/>
            <p14:sldId id="472"/>
            <p14:sldId id="497"/>
            <p14:sldId id="5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font" Target="fonts/font14.fntdata"/><Relationship Id="rId89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90" Type="http://schemas.openxmlformats.org/officeDocument/2006/relationships/tableStyles" Target="tableStyle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6.fntdata"/><Relationship Id="rId7" Type="http://schemas.openxmlformats.org/officeDocument/2006/relationships/slide" Target="slides/slide2.xml"/><Relationship Id="rId71" Type="http://schemas.openxmlformats.org/officeDocument/2006/relationships/font" Target="fonts/font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font" Target="fonts/font12.fntdata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507571"/>
            <a:ext cx="522063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509386"/>
            <a:ext cx="689000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  <p:sp>
        <p:nvSpPr>
          <p:cNvPr id="12" name="頁尾版面配置區 3">
            <a:extLst>
              <a:ext uri="{FF2B5EF4-FFF2-40B4-BE49-F238E27FC236}">
                <a16:creationId xmlns:a16="http://schemas.microsoft.com/office/drawing/2014/main" id="{B0C81CFA-2386-4F4A-9BD9-AA1714AC2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13" name="投影片編號版面配置區 4">
            <a:extLst>
              <a:ext uri="{FF2B5EF4-FFF2-40B4-BE49-F238E27FC236}">
                <a16:creationId xmlns:a16="http://schemas.microsoft.com/office/drawing/2014/main" id="{F6B40D08-51B1-48E1-8F9C-6E1C7C34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dit.com/r/Python/comments/w564g0/can_anyone_explain_the_differences_of_conda_vs_pi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094058/article/details/116207333" TargetMode="External"/><Relationship Id="rId2" Type="http://schemas.openxmlformats.org/officeDocument/2006/relationships/hyperlink" Target="https://www.zhihu.com/question/506867139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eb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parkdev/p/9573248.html" TargetMode="External"/><Relationship Id="rId2" Type="http://schemas.openxmlformats.org/officeDocument/2006/relationships/hyperlink" Target="https://docs.docker.com/reference/dockerfil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cs.docker.com/reference/cli/docker/container/run/#restart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oserize.com/" TargetMode="External"/><Relationship Id="rId2" Type="http://schemas.openxmlformats.org/officeDocument/2006/relationships/hyperlink" Target="https://zh.wikipedia.org/zh-tw/CI/C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localhost:61208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hyperlink" Target="https://www.portainer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ngc.nvidia.com/orgs/nvidia/containers/pytorch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HumanSignal/awesome-data-labeling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labelmeai/labelme/releases/tag/v5.4.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Python/comments/w564g0/can_anyone_explain_the_differences_of_conda_vs_pip" TargetMode="External"/><Relationship Id="rId13" Type="http://schemas.openxmlformats.org/officeDocument/2006/relationships/hyperlink" Target="https://docs.docker.com/get-started/overview/" TargetMode="External"/><Relationship Id="rId3" Type="http://schemas.openxmlformats.org/officeDocument/2006/relationships/hyperlink" Target="https://mobaxterm.mobatek.net/" TargetMode="External"/><Relationship Id="rId7" Type="http://schemas.openxmlformats.org/officeDocument/2006/relationships/hyperlink" Target="https://docs.conda.io/projects/conda/en/latest/user-guide/install/linux.html" TargetMode="External"/><Relationship Id="rId12" Type="http://schemas.openxmlformats.org/officeDocument/2006/relationships/hyperlink" Target="https://docs.docker.com/engine/install/debian/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3c.hexschool.com/git/cfdbd310" TargetMode="External"/><Relationship Id="rId11" Type="http://schemas.openxmlformats.org/officeDocument/2006/relationships/hyperlink" Target="https://www.bitovi.com/academy/learn-docker/what-is-docker.html" TargetMode="External"/><Relationship Id="rId5" Type="http://schemas.openxmlformats.org/officeDocument/2006/relationships/hyperlink" Target="https://www.atlassian.com/git/tutorials/comparing-workflows/gitflow-workflow" TargetMode="External"/><Relationship Id="rId15" Type="http://schemas.openxmlformats.org/officeDocument/2006/relationships/hyperlink" Target="https://k21academy.com/docker-kubernetes/docker-and-kubernetes/" TargetMode="External"/><Relationship Id="rId10" Type="http://schemas.openxmlformats.org/officeDocument/2006/relationships/hyperlink" Target="https://blog.csdn.net/qq_41094058/article/details/116207333" TargetMode="External"/><Relationship Id="rId4" Type="http://schemas.openxmlformats.org/officeDocument/2006/relationships/hyperlink" Target="https://developers.cloudflare.com/cloudflare-one/connections/connect-networks/use-cases/ssh/#connect-to-ssh-server-with-cloudflared-access" TargetMode="External"/><Relationship Id="rId9" Type="http://schemas.openxmlformats.org/officeDocument/2006/relationships/hyperlink" Target="https://www.zhihu.com/question/506867139" TargetMode="External"/><Relationship Id="rId14" Type="http://schemas.openxmlformats.org/officeDocument/2006/relationships/hyperlink" Target="https://github.com/twtrubiks/docker-tutorial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compose/" TargetMode="External"/><Relationship Id="rId3" Type="http://schemas.openxmlformats.org/officeDocument/2006/relationships/hyperlink" Target="https://www.guguweb.com/2019/02/07/how-to-move-docker-data-directory-to-another-location-on-ubuntu/" TargetMode="External"/><Relationship Id="rId7" Type="http://schemas.openxmlformats.org/officeDocument/2006/relationships/hyperlink" Target="https://zh.wikipedia.org/zh-tw/CI/CD" TargetMode="External"/><Relationship Id="rId2" Type="http://schemas.openxmlformats.org/officeDocument/2006/relationships/hyperlink" Target="https://medium.com/@mrdevsecops/docker-container-cdb32c4a4947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reference/cli/docker/container/run/" TargetMode="External"/><Relationship Id="rId11" Type="http://schemas.openxmlformats.org/officeDocument/2006/relationships/hyperlink" Target="https://www.youtube.com/watch?app=desktop&amp;v=uK5PdSQIB64" TargetMode="External"/><Relationship Id="rId5" Type="http://schemas.openxmlformats.org/officeDocument/2006/relationships/hyperlink" Target="https://www.cnblogs.com/sparkdev/p/9573248.html" TargetMode="External"/><Relationship Id="rId10" Type="http://schemas.openxmlformats.org/officeDocument/2006/relationships/hyperlink" Target="https://hub.docker.com/r/danjellz/http-server" TargetMode="External"/><Relationship Id="rId4" Type="http://schemas.openxmlformats.org/officeDocument/2006/relationships/hyperlink" Target="https://docs.docker.com/reference/dockerfile/" TargetMode="External"/><Relationship Id="rId9" Type="http://schemas.openxmlformats.org/officeDocument/2006/relationships/hyperlink" Target="https://www.composeriz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you need to learn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8472881" y="632209"/>
            <a:ext cx="321113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</a:t>
            </a:r>
          </a:p>
          <a:p>
            <a:r>
              <a:rPr lang="en-US" altLang="zh-TW" dirty="0">
                <a:hlinkClick r:id="rId2"/>
              </a:rPr>
              <a:t>http://gg.gg/mvclab-tutorial-2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A17F-88C7-7CEE-D236-0603E6EC6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0F1-7F11-9560-92EE-5FA8F11A6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en-US" altLang="zh-TW"/>
              <a:t>SSH extension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CD52-EAB1-7B03-D014-CB5FDDA8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B67B-492A-7F83-9523-F6F9D31F6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83355"/>
            <a:ext cx="11662072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A306E-C3DD-7EED-03CE-840335F7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7D2D-1A8E-F6F0-EC96-F2AFE3228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FCD3-CAC9-0C3E-D460-B14CF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5" y="3545620"/>
            <a:ext cx="3917889" cy="24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D8F9C-0D56-B2A1-AEFF-453D60957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D072-1C43-B019-01B2-78485DCC8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FCB6-7486-C046-E458-86568DFDD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8B250-E8BB-D79D-6CCC-8CF8E144E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05F9E-9F01-0D20-4D25-762BBF2DE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9418-C4B0-C105-7E2D-CC2C02066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17B-378E-7DC1-6CF2-09B8C891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DAA0-890E-E77B-3EA8-50680462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D071A-CF83-C925-3817-4C5200E7A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AD61-2B60-D13C-543E-5972A3F89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CF3F9-4356-DC78-20C5-C1954C51F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2B86-1EDC-44E4-03B8-3D78E4BD3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8BD4D-FB3C-6602-7AAB-EBA2B49B1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2443E-7078-8A81-5C58-BDF0B6A51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473B29A-07E0-6956-268D-EB9BBCA1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/ 16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AD031D3-079C-67EC-5484-42112E7BF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>
                <a:latin typeface="Consolas" panose="020B0609020204030204" pitchFamily="49" charset="0"/>
              </a:rPr>
              <a:t>1</a:t>
            </a:fld>
            <a:endParaRPr lang="zh-TW" altLang="en-US" dirty="0"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12" name="Google Shape;501;p40">
            <a:extLst>
              <a:ext uri="{FF2B5EF4-FFF2-40B4-BE49-F238E27FC236}">
                <a16:creationId xmlns:a16="http://schemas.microsoft.com/office/drawing/2014/main" id="{9C31E771-BDA5-FFE6-6498-4C1672467652}"/>
              </a:ext>
            </a:extLst>
          </p:cNvPr>
          <p:cNvCxnSpPr>
            <a:cxnSpLocks/>
          </p:cNvCxnSpPr>
          <p:nvPr/>
        </p:nvCxnSpPr>
        <p:spPr>
          <a:xfrm>
            <a:off x="1627529" y="4885210"/>
            <a:ext cx="0" cy="60957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5353143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Markup Language and Resume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DF000-57C7-406F-00B6-F022D215C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22C5-E11C-D9DD-3C64-1CDFAFDB9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Paste some screenshot in </a:t>
            </a:r>
            <a:r>
              <a:rPr lang="en-US" altLang="zh-TW" u="sng" dirty="0"/>
              <a:t>week2_hw.md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D1BEF-5188-610B-8538-F0985421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8E26C-0F67-0958-8A01-3F4BEF50F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8" y="4826582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502C57-3C1A-3DA3-112E-C7634C1D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introduction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B6FAD-B41B-7479-428C-14F6683C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E9F4F-B2DA-D430-0899-CB034F637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10" name="AutoShape 2" descr="使用Anaconda - Python 教學| STEAM 教育學習網">
            <a:extLst>
              <a:ext uri="{FF2B5EF4-FFF2-40B4-BE49-F238E27FC236}">
                <a16:creationId xmlns:a16="http://schemas.microsoft.com/office/drawing/2014/main" id="{E39741B3-D02D-E308-6EFF-E58E69545B0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Python virtual environment</a:t>
            </a:r>
          </a:p>
          <a:p>
            <a:r>
              <a:rPr lang="en-US" altLang="zh-TW" dirty="0"/>
              <a:t>Easy to manage python packages</a:t>
            </a:r>
          </a:p>
          <a:p>
            <a:r>
              <a:rPr lang="en-US" altLang="zh-TW" dirty="0"/>
              <a:t>Make python more compatibility</a:t>
            </a:r>
          </a:p>
          <a:p>
            <a:endParaRPr lang="en-US" altLang="zh-TW" dirty="0"/>
          </a:p>
          <a:p>
            <a:r>
              <a:rPr lang="en-US" altLang="zh-TW" dirty="0"/>
              <a:t>I usually create a new </a:t>
            </a:r>
            <a:r>
              <a:rPr lang="en-US" altLang="zh-TW" dirty="0" err="1"/>
              <a:t>conda</a:t>
            </a:r>
            <a:r>
              <a:rPr lang="en-US" altLang="zh-TW" dirty="0"/>
              <a:t> environment for each project to avoid package conflict</a:t>
            </a:r>
            <a:endParaRPr lang="zh-TW" altLang="en-US" dirty="0"/>
          </a:p>
        </p:txBody>
      </p:sp>
      <p:pic>
        <p:nvPicPr>
          <p:cNvPr id="1030" name="Picture 6" descr="Anaconda (Python發行版) - 維基百科，自由的百科全書">
            <a:extLst>
              <a:ext uri="{FF2B5EF4-FFF2-40B4-BE49-F238E27FC236}">
                <a16:creationId xmlns:a16="http://schemas.microsoft.com/office/drawing/2014/main" id="{CEBC712B-ED76-C841-4ED3-700C510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0" y="191747"/>
            <a:ext cx="3737266" cy="18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view — Anaconda documentation">
            <a:extLst>
              <a:ext uri="{FF2B5EF4-FFF2-40B4-BE49-F238E27FC236}">
                <a16:creationId xmlns:a16="http://schemas.microsoft.com/office/drawing/2014/main" id="{46AFAB65-2071-F346-7310-AB035965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39" y="3066890"/>
            <a:ext cx="5363471" cy="3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EB5-27B4-501F-2901-611E75D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313-10EF-FB92-335D-567E9B3121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https://www.anaconda.com/download/</a:t>
            </a:r>
            <a:endParaRPr lang="en-US" altLang="zh-TW" dirty="0"/>
          </a:p>
          <a:p>
            <a:pPr lvl="1"/>
            <a:r>
              <a:rPr lang="en-US" altLang="zh-TW" dirty="0"/>
              <a:t>bash &lt;</a:t>
            </a:r>
            <a:r>
              <a:rPr lang="en-US" altLang="zh-TW" dirty="0" err="1"/>
              <a:t>conda</a:t>
            </a:r>
            <a:r>
              <a:rPr lang="en-US" altLang="zh-TW" dirty="0"/>
              <a:t>-installer-name&gt;-latest-Linux-x86_64.sh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--version to check if successful install</a:t>
            </a:r>
          </a:p>
          <a:p>
            <a:endParaRPr lang="en-US" altLang="zh-TW" dirty="0"/>
          </a:p>
          <a:p>
            <a:r>
              <a:rPr lang="en-US" altLang="zh-TW" dirty="0"/>
              <a:t>Create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resnet18 python=3.10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Rename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rename -n resnet18 resnet34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Remove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remove --name resnet34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54B02-9E75-B030-DDEA-81D9C17F4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BD6D7-0DAC-D7DA-DB9F-53C91BBDC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1B7-D805-73EF-6D07-58D3FC68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9AFC-BDF1-A6D5-322F-D77967238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Enter environment</a:t>
            </a:r>
          </a:p>
          <a:p>
            <a:pPr lvl="1"/>
            <a:r>
              <a:rPr lang="en-US" altLang="zh-TW" dirty="0"/>
              <a:t>source activate resnet18</a:t>
            </a:r>
          </a:p>
          <a:p>
            <a:endParaRPr lang="en-US" altLang="zh-TW" dirty="0"/>
          </a:p>
          <a:p>
            <a:r>
              <a:rPr lang="en-US" altLang="zh-TW" dirty="0"/>
              <a:t>Install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Pip vs </a:t>
            </a:r>
            <a:r>
              <a:rPr lang="en-US" altLang="zh-TW" dirty="0" err="1"/>
              <a:t>conda</a:t>
            </a:r>
            <a:r>
              <a:rPr lang="en-US" altLang="zh-TW" dirty="0"/>
              <a:t> install ?</a:t>
            </a:r>
          </a:p>
          <a:p>
            <a:pPr lvl="1"/>
            <a:r>
              <a:rPr lang="en-US" altLang="zh-TW" dirty="0">
                <a:hlinkClick r:id="rId2"/>
              </a:rPr>
              <a:t>https://www.reddit.com/r/Python/comments/w564g0/can_anyone_explain_the_differences_of_conda_vs_pip/</a:t>
            </a:r>
            <a:endParaRPr lang="en-US" altLang="zh-TW" dirty="0"/>
          </a:p>
          <a:p>
            <a:pPr lvl="1"/>
            <a:r>
              <a:rPr lang="en-US" altLang="zh-TW" dirty="0"/>
              <a:t>I recommend use pip</a:t>
            </a:r>
          </a:p>
          <a:p>
            <a:endParaRPr lang="en-US" altLang="zh-TW" dirty="0"/>
          </a:p>
          <a:p>
            <a:r>
              <a:rPr lang="en-US" altLang="zh-TW" dirty="0"/>
              <a:t>List all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list</a:t>
            </a:r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DAB5-7AB0-2A0C-0214-9FC94ECD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04A2-16B6-D920-B7A4-1C819FA36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87A10-86F4-005F-91CB-2B9D909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84" y="1397230"/>
            <a:ext cx="3101299" cy="3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BAAB9-560A-CDF9-E205-54BF409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4795449"/>
            <a:ext cx="6241239" cy="16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A6CA-5FA2-0476-9AD6-BF043A1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803F-ED8F-3A65-48B4-AF8623693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Export environment to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/>
              <a:t>source activate &lt;</a:t>
            </a:r>
            <a:r>
              <a:rPr lang="en-US" altLang="zh-TW" dirty="0" err="1"/>
              <a:t>env_name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export &gt;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Import env from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create -f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Update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--all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72B-DDEE-F4A0-1A4D-487CCDADE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B7391-AD9A-5028-4FB0-26B80A78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9A68A-CBBC-46AF-559B-B6CB155C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2" y="472051"/>
            <a:ext cx="4213276" cy="32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0A06-F100-E75B-E0E7-726C15B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vs Docker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EB8-845F-AD69-F7CD-9114D8CF0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Pure python program without any external dependency =&gt; anaconda</a:t>
            </a:r>
          </a:p>
          <a:p>
            <a:r>
              <a:rPr lang="en-US" altLang="zh-TW" dirty="0"/>
              <a:t>CUDA family</a:t>
            </a:r>
          </a:p>
          <a:p>
            <a:pPr lvl="1"/>
            <a:r>
              <a:rPr lang="en-US" altLang="zh-TW" dirty="0">
                <a:hlinkClick r:id="rId2"/>
              </a:rPr>
              <a:t>https://www.zhihu.com/question/506867139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https://blog.csdn.net/qq_41094058/article/details/116207333</a:t>
            </a:r>
            <a:endParaRPr lang="en-US" altLang="zh-TW" dirty="0"/>
          </a:p>
          <a:p>
            <a:pPr lvl="1"/>
            <a:r>
              <a:rPr lang="en-US" altLang="zh-TW" dirty="0" err="1"/>
              <a:t>cuda</a:t>
            </a:r>
            <a:r>
              <a:rPr lang="en-US" altLang="zh-TW" dirty="0"/>
              <a:t>-toolkit support in anaconda, but </a:t>
            </a:r>
            <a:r>
              <a:rPr lang="en-US" altLang="zh-TW" dirty="0" err="1"/>
              <a:t>nvcc</a:t>
            </a:r>
            <a:r>
              <a:rPr lang="en-US" altLang="zh-TW" dirty="0"/>
              <a:t> compiler is not</a:t>
            </a:r>
          </a:p>
          <a:p>
            <a:pPr lvl="1"/>
            <a:r>
              <a:rPr lang="en-US" altLang="zh-TW" dirty="0"/>
              <a:t>So use docker if you have CUDA code</a:t>
            </a:r>
          </a:p>
          <a:p>
            <a:r>
              <a:rPr lang="en-US" altLang="zh-TW" dirty="0"/>
              <a:t>Difference</a:t>
            </a:r>
          </a:p>
          <a:p>
            <a:pPr lvl="1"/>
            <a:r>
              <a:rPr lang="en-US" altLang="zh-TW" dirty="0"/>
              <a:t>Anaconda is python-level virtual environment</a:t>
            </a:r>
          </a:p>
          <a:p>
            <a:pPr lvl="1"/>
            <a:r>
              <a:rPr lang="en-US" altLang="zh-TW" dirty="0"/>
              <a:t>Docker is system-level virtual environment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With large scale applications ? (lots of VM, computer working together)</a:t>
            </a:r>
          </a:p>
          <a:p>
            <a:pPr lvl="1"/>
            <a:r>
              <a:rPr lang="en-US" altLang="zh-TW" dirty="0"/>
              <a:t>Kubernetes(K8S)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07FB-ECBC-90A9-448D-785E0D04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AAE9-76BC-499D-DE0A-784BC264E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172-FCF3-369D-4317-48228D75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3A30-B35E-F980-70AC-9B7F2056E0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390" y="807081"/>
            <a:ext cx="11662072" cy="5385221"/>
          </a:xfrm>
        </p:spPr>
        <p:txBody>
          <a:bodyPr/>
          <a:lstStyle/>
          <a:p>
            <a:r>
              <a:rPr lang="en-US" altLang="zh-TW" sz="1800" dirty="0"/>
              <a:t>Hypervisor</a:t>
            </a:r>
            <a:r>
              <a:rPr lang="zh-TW" altLang="en-US" sz="1800" dirty="0"/>
              <a:t>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a software or OS that runs virtual machines</a:t>
            </a:r>
          </a:p>
          <a:p>
            <a:pPr lvl="1"/>
            <a:r>
              <a:rPr lang="en-US" altLang="zh-TW" sz="1800" dirty="0"/>
              <a:t>Software Engine</a:t>
            </a:r>
          </a:p>
          <a:p>
            <a:pPr lvl="2"/>
            <a:r>
              <a:rPr lang="en-US" altLang="zh-TW" sz="1800" dirty="0"/>
              <a:t>VMware Work Station, Virtual Box, Hyper-V, QEMU, KVM...</a:t>
            </a:r>
          </a:p>
          <a:p>
            <a:pPr lvl="1"/>
            <a:r>
              <a:rPr lang="en-US" altLang="zh-TW" sz="1800" dirty="0"/>
              <a:t>OS Engine</a:t>
            </a:r>
          </a:p>
          <a:p>
            <a:pPr lvl="2"/>
            <a:r>
              <a:rPr lang="en-US" altLang="zh-TW" sz="1800" dirty="0" err="1"/>
              <a:t>Proxmox</a:t>
            </a:r>
            <a:r>
              <a:rPr lang="en-US" altLang="zh-TW" sz="1800" dirty="0"/>
              <a:t>, VMware </a:t>
            </a:r>
            <a:r>
              <a:rPr lang="en-US" altLang="zh-TW" sz="1800" dirty="0" err="1"/>
              <a:t>ESXi</a:t>
            </a:r>
            <a:r>
              <a:rPr lang="en-US" altLang="zh-TW" sz="1800" dirty="0"/>
              <a:t>, Windows Server, </a:t>
            </a:r>
            <a:r>
              <a:rPr lang="en-US" altLang="zh-TW" sz="1800" dirty="0" err="1"/>
              <a:t>Unraid</a:t>
            </a:r>
            <a:r>
              <a:rPr lang="en-US" altLang="zh-TW" sz="1800" dirty="0"/>
              <a:t>...</a:t>
            </a:r>
          </a:p>
          <a:p>
            <a:endParaRPr lang="zh-TW" alt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1ABCB-165A-8FD1-83EF-66E82C1AB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16B5-2481-DB58-9F39-FC51780AA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51BFED-A039-B672-03D6-D130F0E1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18" y="2816787"/>
            <a:ext cx="5751570" cy="39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0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A1F7-CA6C-7219-8261-7A0B3D2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8AC7-4877-ECFC-7568-9D10EC11E7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7075634" cy="5385221"/>
          </a:xfrm>
        </p:spPr>
        <p:txBody>
          <a:bodyPr/>
          <a:lstStyle/>
          <a:p>
            <a:r>
              <a:rPr lang="en-US" altLang="zh-TW" dirty="0"/>
              <a:t>Linux-based </a:t>
            </a:r>
            <a:r>
              <a:rPr lang="en-US" altLang="zh-TW" b="1" dirty="0"/>
              <a:t>virtual operating system (not VM)</a:t>
            </a:r>
          </a:p>
          <a:p>
            <a:r>
              <a:rPr lang="en-US" altLang="zh-TW" dirty="0"/>
              <a:t>Each virtual OS called </a:t>
            </a:r>
            <a:r>
              <a:rPr lang="en-US" altLang="zh-TW" b="1" dirty="0"/>
              <a:t>container</a:t>
            </a:r>
          </a:p>
          <a:p>
            <a:r>
              <a:rPr lang="en-US" altLang="zh-TW" dirty="0"/>
              <a:t>VM vs Container</a:t>
            </a:r>
          </a:p>
          <a:p>
            <a:pPr lvl="1"/>
            <a:r>
              <a:rPr lang="en-US" altLang="zh-TW" dirty="0"/>
              <a:t>VM run a complete OS</a:t>
            </a:r>
          </a:p>
          <a:p>
            <a:pPr lvl="1"/>
            <a:r>
              <a:rPr lang="en-US" altLang="zh-TW" dirty="0"/>
              <a:t>Container share Linux kernel with host OS</a:t>
            </a:r>
          </a:p>
          <a:p>
            <a:pPr lvl="1"/>
            <a:r>
              <a:rPr lang="en-US" altLang="zh-TW" dirty="0"/>
              <a:t>That is why container faster than VM</a:t>
            </a:r>
          </a:p>
          <a:p>
            <a:r>
              <a:rPr lang="en-US" altLang="zh-TW" dirty="0"/>
              <a:t>What does docker do:</a:t>
            </a:r>
          </a:p>
          <a:p>
            <a:pPr lvl="1"/>
            <a:r>
              <a:rPr lang="en-US" altLang="zh-TW" dirty="0"/>
              <a:t>Resources separation</a:t>
            </a:r>
          </a:p>
          <a:p>
            <a:pPr lvl="1"/>
            <a:r>
              <a:rPr lang="en-US" altLang="zh-TW" dirty="0"/>
              <a:t>You can think of it simply as separating the </a:t>
            </a:r>
            <a:r>
              <a:rPr lang="en-US" altLang="zh-TW" b="1" dirty="0"/>
              <a:t>file system </a:t>
            </a:r>
            <a:r>
              <a:rPr lang="en-US" altLang="zh-TW" dirty="0"/>
              <a:t>which contain the develop environment</a:t>
            </a:r>
          </a:p>
          <a:p>
            <a:r>
              <a:rPr lang="en-US" altLang="zh-TW" dirty="0"/>
              <a:t>Pros &amp; Cons</a:t>
            </a:r>
          </a:p>
          <a:p>
            <a:pPr lvl="1"/>
            <a:r>
              <a:rPr lang="en-US" altLang="zh-TW" dirty="0"/>
              <a:t>Fast and quick deploy</a:t>
            </a:r>
          </a:p>
          <a:p>
            <a:pPr lvl="1"/>
            <a:r>
              <a:rPr lang="en-US" altLang="zh-TW" dirty="0"/>
              <a:t>Security issues (Easy to broke host OS)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1BA00-DA86-9F02-3563-FA670E5D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12B8-9770-4538-A9E6-FAACB95C7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26" name="Picture 2" descr="深度學習初學者實用的Docker 應用. docker 學習其實不會很難| by 甜不辣馬拉松| Medium">
            <a:extLst>
              <a:ext uri="{FF2B5EF4-FFF2-40B4-BE49-F238E27FC236}">
                <a16:creationId xmlns:a16="http://schemas.microsoft.com/office/drawing/2014/main" id="{DEB653C3-3338-5BC8-13BE-EEAED9FD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48" y="454681"/>
            <a:ext cx="2720554" cy="23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ovi Academy - What is Docker">
            <a:extLst>
              <a:ext uri="{FF2B5EF4-FFF2-40B4-BE49-F238E27FC236}">
                <a16:creationId xmlns:a16="http://schemas.microsoft.com/office/drawing/2014/main" id="{197204DF-2F19-95AF-6210-0D535DDB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59" y="3343130"/>
            <a:ext cx="4659337" cy="3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DB69-E9D6-5069-F54A-F690A0BA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vs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7301-E879-45FE-B42F-BC97C1F8C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2046-48C4-FF63-46B6-825C0F986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E8993-10A6-28D7-398F-CD478AE5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06" y="2546836"/>
            <a:ext cx="5277587" cy="2219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8CD9F-981D-D707-6926-36A814E1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5" y="1635343"/>
            <a:ext cx="5181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11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architecture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image : Read-Only stack layers</a:t>
            </a:r>
          </a:p>
          <a:p>
            <a:r>
              <a:rPr lang="en-US" altLang="zh-TW" dirty="0"/>
              <a:t>Docker container : writable layer on top of image</a:t>
            </a:r>
          </a:p>
          <a:p>
            <a:r>
              <a:rPr lang="en-US" altLang="zh-TW" dirty="0"/>
              <a:t>You can think as : image -&gt;</a:t>
            </a:r>
            <a:r>
              <a:rPr lang="zh-TW" altLang="en-US" dirty="0"/>
              <a:t> </a:t>
            </a:r>
            <a:r>
              <a:rPr lang="en-US" altLang="zh-TW" dirty="0"/>
              <a:t>executable file, container -&gt; application instance (run inside memory)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BC55CB5-207E-F371-37AE-0F5A8A802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3506" r="1895" b="4228"/>
          <a:stretch/>
        </p:blipFill>
        <p:spPr bwMode="auto">
          <a:xfrm>
            <a:off x="8766325" y="2547622"/>
            <a:ext cx="3145872" cy="39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F3DD29-77EB-3B03-C2D7-BFE41E127B52}"/>
              </a:ext>
            </a:extLst>
          </p:cNvPr>
          <p:cNvGrpSpPr/>
          <p:nvPr/>
        </p:nvGrpSpPr>
        <p:grpSpPr>
          <a:xfrm>
            <a:off x="281391" y="2622715"/>
            <a:ext cx="7931084" cy="3791239"/>
            <a:chOff x="281390" y="2470882"/>
            <a:chExt cx="7931084" cy="3791239"/>
          </a:xfrm>
        </p:grpSpPr>
        <p:pic>
          <p:nvPicPr>
            <p:cNvPr id="1032" name="Picture 8" descr="What happens to a docker container when I delete its image? - Stack Overflow">
              <a:extLst>
                <a:ext uri="{FF2B5EF4-FFF2-40B4-BE49-F238E27FC236}">
                  <a16:creationId xmlns:a16="http://schemas.microsoft.com/office/drawing/2014/main" id="{3710F781-C3F7-BD43-63FF-C64BD2C8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70" y="2566315"/>
              <a:ext cx="5983316" cy="3695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0470DF-7BA2-9915-19FB-EEC08A4DAA2B}"/>
                </a:ext>
              </a:extLst>
            </p:cNvPr>
            <p:cNvSpPr/>
            <p:nvPr/>
          </p:nvSpPr>
          <p:spPr>
            <a:xfrm>
              <a:off x="1115736" y="3875715"/>
              <a:ext cx="4723002" cy="232375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073331-B171-7845-7842-CD4D6049BBAA}"/>
                </a:ext>
              </a:extLst>
            </p:cNvPr>
            <p:cNvSpPr/>
            <p:nvPr/>
          </p:nvSpPr>
          <p:spPr>
            <a:xfrm>
              <a:off x="281390" y="2470882"/>
              <a:ext cx="6387857" cy="12529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E0538B-3D79-B0FB-F596-9483AB19B053}"/>
                </a:ext>
              </a:extLst>
            </p:cNvPr>
            <p:cNvSpPr txBox="1"/>
            <p:nvPr/>
          </p:nvSpPr>
          <p:spPr>
            <a:xfrm>
              <a:off x="5820938" y="4803173"/>
              <a:ext cx="84830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Image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EBC4D-E20B-9BAC-E7FB-DBB8F8E1A1EE}"/>
                </a:ext>
              </a:extLst>
            </p:cNvPr>
            <p:cNvSpPr txBox="1"/>
            <p:nvPr/>
          </p:nvSpPr>
          <p:spPr>
            <a:xfrm>
              <a:off x="6713346" y="2907553"/>
              <a:ext cx="1499128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Containers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34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A372-2385-247C-2F73-8EDF2E66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deployment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B28A-137E-9160-6214-728A5C7ABE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Dockerfile</a:t>
            </a:r>
            <a:r>
              <a:rPr lang="en-US" altLang="zh-TW" dirty="0"/>
              <a:t> to build your customized OS as image</a:t>
            </a:r>
          </a:p>
          <a:p>
            <a:pPr lvl="1"/>
            <a:r>
              <a:rPr lang="en-US" altLang="zh-TW" dirty="0"/>
              <a:t>EX: ubuntu that install python and vim</a:t>
            </a:r>
          </a:p>
          <a:p>
            <a:r>
              <a:rPr lang="en-US" altLang="zh-TW" dirty="0"/>
              <a:t>Push image to docker registry (store docker images)</a:t>
            </a:r>
          </a:p>
          <a:p>
            <a:r>
              <a:rPr lang="en-US" altLang="zh-TW" dirty="0"/>
              <a:t>In another devices like developer’s computer or tester’s computer or main server</a:t>
            </a:r>
          </a:p>
          <a:p>
            <a:pPr lvl="1"/>
            <a:r>
              <a:rPr lang="en-US" altLang="zh-TW" dirty="0"/>
              <a:t>Pull docker image down</a:t>
            </a:r>
          </a:p>
          <a:p>
            <a:pPr lvl="1"/>
            <a:r>
              <a:rPr lang="en-US" altLang="zh-TW" dirty="0"/>
              <a:t>Start docker image to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E4364-2273-9CFF-D920-9B0F1555E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20444-C220-16B8-1A31-70F1E2F34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6" name="Picture 4" descr="Docker Workflow">
            <a:extLst>
              <a:ext uri="{FF2B5EF4-FFF2-40B4-BE49-F238E27FC236}">
                <a16:creationId xmlns:a16="http://schemas.microsoft.com/office/drawing/2014/main" id="{C738594E-289D-96BF-5DA5-F71416E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96" y="2751426"/>
            <a:ext cx="6341101" cy="358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557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workflow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	=&gt; Download an image from a registry</a:t>
            </a:r>
          </a:p>
          <a:p>
            <a:r>
              <a:rPr lang="en-US" altLang="zh-TW" dirty="0"/>
              <a:t>docker build 	=&gt; Build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run		=&gt; Create and run a new container from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8A3D8-E846-96EE-FBCB-B3C395ED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27" y="2086997"/>
            <a:ext cx="8283949" cy="43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5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B94-0036-9D48-9704-B5F73673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B197-FFB1-F03A-EE7C-7F684157D3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curl -</a:t>
            </a:r>
            <a:r>
              <a:rPr lang="en-US" altLang="zh-TW" dirty="0" err="1"/>
              <a:t>fsSL</a:t>
            </a:r>
            <a:r>
              <a:rPr lang="en-US" altLang="zh-TW" dirty="0"/>
              <a:t> https://get.docker.com/ | </a:t>
            </a:r>
            <a:r>
              <a:rPr lang="en-US" altLang="zh-TW" dirty="0" err="1"/>
              <a:t>sh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without </a:t>
            </a:r>
            <a:r>
              <a:rPr lang="en-US" altLang="zh-TW" dirty="0" err="1"/>
              <a:t>sudo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groupadd</a:t>
            </a:r>
            <a:r>
              <a:rPr lang="en-US" altLang="zh-TW" dirty="0"/>
              <a:t> docker</a:t>
            </a:r>
          </a:p>
          <a:p>
            <a:pPr lvl="1"/>
            <a:r>
              <a:rPr lang="de-DE" altLang="zh-TW" dirty="0"/>
              <a:t>sudo usermod -aG docker $USER</a:t>
            </a:r>
          </a:p>
          <a:p>
            <a:pPr lvl="1"/>
            <a:r>
              <a:rPr lang="en-US" altLang="zh-TW" dirty="0"/>
              <a:t>docker run hello-world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Move docker to large disk</a:t>
            </a:r>
          </a:p>
          <a:p>
            <a:pPr lvl="1"/>
            <a:r>
              <a:rPr lang="en-US" altLang="zh-TW" dirty="0"/>
              <a:t>docker store data inside /var/lib/docker</a:t>
            </a:r>
          </a:p>
          <a:p>
            <a:pPr lvl="1"/>
            <a:r>
              <a:rPr lang="en-US" altLang="zh-TW" dirty="0"/>
              <a:t>Move to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stop</a:t>
            </a:r>
          </a:p>
          <a:p>
            <a:pPr lvl="1"/>
            <a:r>
              <a:rPr lang="en-US" altLang="zh-TW" dirty="0"/>
              <a:t>Add "data-root" value inside /</a:t>
            </a:r>
            <a:r>
              <a:rPr lang="en-US" altLang="zh-TW" dirty="0" err="1"/>
              <a:t>etc</a:t>
            </a:r>
            <a:r>
              <a:rPr lang="en-US" altLang="zh-TW" dirty="0"/>
              <a:t>/docker/</a:t>
            </a:r>
            <a:r>
              <a:rPr lang="en-US" altLang="zh-TW" dirty="0" err="1"/>
              <a:t>daemon.json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rsync</a:t>
            </a:r>
            <a:r>
              <a:rPr lang="en-US" altLang="zh-TW" dirty="0"/>
              <a:t> -</a:t>
            </a:r>
            <a:r>
              <a:rPr lang="en-US" altLang="zh-TW" dirty="0" err="1"/>
              <a:t>aP</a:t>
            </a:r>
            <a:r>
              <a:rPr lang="en-US" altLang="zh-TW" dirty="0"/>
              <a:t> /var/lib/docker/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start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61DD8-A9AB-8831-27AB-91547B3B2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9C015-C2A1-4A3C-3C02-C4B5806BA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92B-4F12-CBD6-2D81-A2F18A1C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29" y="247296"/>
            <a:ext cx="5313443" cy="381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41B24-93C2-25D0-491D-DE85DA26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91" y="4932673"/>
            <a:ext cx="3753781" cy="58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&lt;docker</a:t>
            </a:r>
            <a:r>
              <a:rPr lang="zh-TW" altLang="en-US" dirty="0"/>
              <a:t>帳號</a:t>
            </a:r>
            <a:r>
              <a:rPr lang="en-US" altLang="zh-TW" dirty="0"/>
              <a:t>&gt;/&lt;image</a:t>
            </a:r>
            <a:r>
              <a:rPr lang="zh-TW" altLang="en-US" dirty="0"/>
              <a:t>名稱</a:t>
            </a:r>
            <a:r>
              <a:rPr lang="en-US" altLang="zh-TW" dirty="0"/>
              <a:t>&gt;:&lt;</a:t>
            </a:r>
            <a:r>
              <a:rPr lang="en-US" altLang="zh-TW" dirty="0" err="1"/>
              <a:t>image_tag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/>
              <a:t>EX : </a:t>
            </a:r>
            <a:r>
              <a:rPr lang="sv-SE" altLang="zh-TW" dirty="0"/>
              <a:t>docker pull danjellz/http-server:1.4</a:t>
            </a:r>
          </a:p>
          <a:p>
            <a:pPr lvl="1"/>
            <a:r>
              <a:rPr lang="sv-SE" altLang="zh-TW" dirty="0"/>
              <a:t>If tag not specified default is ”latest”</a:t>
            </a:r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marL="114300" indent="0">
              <a:buNone/>
            </a:pPr>
            <a:endParaRPr lang="sv-SE" altLang="zh-TW" dirty="0"/>
          </a:p>
          <a:p>
            <a:r>
              <a:rPr lang="sv-SE" altLang="zh-TW" dirty="0"/>
              <a:t>docker images : list images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D82F5-44AB-6163-8F7E-4BA08E15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0" y="2330883"/>
            <a:ext cx="7362784" cy="1860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277E6-E15D-5C42-04DB-B5D13F78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3" y="5042468"/>
            <a:ext cx="6555674" cy="11919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3351C-2919-258F-BA86-66D4340F9629}"/>
              </a:ext>
            </a:extLst>
          </p:cNvPr>
          <p:cNvCxnSpPr>
            <a:cxnSpLocks/>
          </p:cNvCxnSpPr>
          <p:nvPr/>
        </p:nvCxnSpPr>
        <p:spPr>
          <a:xfrm>
            <a:off x="558190" y="6133740"/>
            <a:ext cx="29232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28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70A0-4B36-C4C3-F029-A84F0BE3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D086-BA72-1BB1-3A3B-B73E58617F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Image use tag as their name and can own multiple tag same time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C5C2E-7585-5D0A-ACC9-247ABE270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EFA37-720F-4BA8-F390-A7E2C5EB8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FA2CA-C04A-0E17-4D04-9BA7D648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06" y="1711462"/>
            <a:ext cx="8761633" cy="4924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18F131-4F66-012D-7BBB-66DFA6C47AFE}"/>
              </a:ext>
            </a:extLst>
          </p:cNvPr>
          <p:cNvSpPr/>
          <p:nvPr/>
        </p:nvSpPr>
        <p:spPr>
          <a:xfrm>
            <a:off x="5243119" y="1535186"/>
            <a:ext cx="2508309" cy="52205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593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56AA-7838-84C9-4749-949781BC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95C5-FA1F-5241-3C18-203E89F424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The container can have a name. If not assigned, docker will assign a random name.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34570-938D-7355-A7C5-688A5DC31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E4B1-CAA9-4A26-BFBD-034F78246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8CEFA-DC65-AA20-0541-3C6391E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0" y="1698202"/>
            <a:ext cx="8237696" cy="4618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B3E807-81BA-C00F-5B55-DBA2C5C65D09}"/>
              </a:ext>
            </a:extLst>
          </p:cNvPr>
          <p:cNvSpPr/>
          <p:nvPr/>
        </p:nvSpPr>
        <p:spPr>
          <a:xfrm>
            <a:off x="1727331" y="2214695"/>
            <a:ext cx="1841370" cy="41992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57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build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Build an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build --file /path/to/</a:t>
            </a:r>
            <a:r>
              <a:rPr lang="en-US" altLang="zh-TW" dirty="0" err="1"/>
              <a:t>Dockerfile</a:t>
            </a:r>
            <a:r>
              <a:rPr lang="en-US" altLang="zh-TW" dirty="0"/>
              <a:t> --tag frakw/resume_website:x64_1.0</a:t>
            </a:r>
          </a:p>
          <a:p>
            <a:pPr lvl="1"/>
            <a:r>
              <a:rPr lang="en-US" altLang="zh-TW" dirty="0"/>
              <a:t>--file : specify the </a:t>
            </a:r>
            <a:r>
              <a:rPr lang="en-US" altLang="zh-TW" dirty="0" err="1"/>
              <a:t>Dockerfile</a:t>
            </a:r>
            <a:r>
              <a:rPr lang="en-US" altLang="zh-TW" dirty="0"/>
              <a:t> you want to build</a:t>
            </a:r>
          </a:p>
          <a:p>
            <a:pPr lvl="1"/>
            <a:r>
              <a:rPr lang="en-US" altLang="zh-TW" dirty="0"/>
              <a:t>--tag 	: add a tag to the target image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65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DAA5-30DB-9684-981C-DEA687EB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3AF5-CD8D-961E-258F-92025468F4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r>
              <a:rPr lang="zh-TW" altLang="en-US" dirty="0"/>
              <a:t>  </a:t>
            </a:r>
            <a:r>
              <a:rPr lang="en-US" altLang="zh-TW" dirty="0">
                <a:hlinkClick r:id="rId2"/>
              </a:rPr>
              <a:t>https://docs.docker.com/reference/dockerfile</a:t>
            </a:r>
            <a:r>
              <a:rPr lang="en-US" altLang="zh-TW" dirty="0"/>
              <a:t>/</a:t>
            </a:r>
          </a:p>
          <a:p>
            <a:pPr lvl="1"/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create a new build stage from a base image (usually come from registry)</a:t>
            </a:r>
          </a:p>
          <a:p>
            <a:pPr lvl="1"/>
            <a:r>
              <a:rPr lang="en-US" altLang="zh-TW" dirty="0"/>
              <a:t>WORKDIR : set working directory</a:t>
            </a:r>
          </a:p>
          <a:p>
            <a:pPr lvl="1"/>
            <a:r>
              <a:rPr lang="en-US" altLang="zh-TW" dirty="0"/>
              <a:t>ENV : set environment variables</a:t>
            </a:r>
          </a:p>
          <a:p>
            <a:pPr lvl="1"/>
            <a:r>
              <a:rPr lang="en-US" altLang="zh-TW" dirty="0"/>
              <a:t>RUN : execute build commands</a:t>
            </a:r>
          </a:p>
          <a:p>
            <a:pPr lvl="1"/>
            <a:r>
              <a:rPr lang="en-US" altLang="zh-TW" dirty="0"/>
              <a:t>COPY/ADD : copy files and directories into image </a:t>
            </a:r>
            <a:r>
              <a:rPr lang="en-US" altLang="zh-TW" dirty="0">
                <a:hlinkClick r:id="rId3"/>
              </a:rPr>
              <a:t>[Link]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333FD-A5E7-13A9-2C7F-05654370D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BB89-266B-6772-EE2B-687000B24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D0A55-6E98-9779-A8EB-13B874C2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5" y="3546446"/>
            <a:ext cx="6703769" cy="2867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61260-E0B0-456D-DD8C-2B991346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08" y="3557680"/>
            <a:ext cx="4349627" cy="14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B1374-C825-9A1B-A162-FDC9F79DF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91AF-983F-60CB-C566-5460BA892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0313-1662-EC27-DB64-C4739DFC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run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69D0-2BB6-A3B9-160A-39A1059610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and run a new container from an image</a:t>
            </a:r>
          </a:p>
          <a:p>
            <a:r>
              <a:rPr lang="en-US" altLang="zh-TW" dirty="0"/>
              <a:t>docker run --name my-website </a:t>
            </a:r>
            <a:r>
              <a:rPr lang="en-US" altLang="zh-TW" dirty="0" err="1"/>
              <a:t>danjellz</a:t>
            </a:r>
            <a:r>
              <a:rPr lang="en-US" altLang="zh-TW" dirty="0"/>
              <a:t>/</a:t>
            </a:r>
            <a:r>
              <a:rPr lang="en-US" altLang="zh-TW" dirty="0" err="1"/>
              <a:t>http-server:latest</a:t>
            </a:r>
            <a:endParaRPr lang="en-US" altLang="zh-TW" dirty="0"/>
          </a:p>
          <a:p>
            <a:pPr lvl="1"/>
            <a:r>
              <a:rPr lang="en-US" altLang="zh-TW" dirty="0"/>
              <a:t>--name : assign a name to the container</a:t>
            </a:r>
          </a:p>
          <a:p>
            <a:pPr lvl="1"/>
            <a:r>
              <a:rPr lang="en-US" altLang="zh-TW" dirty="0"/>
              <a:t>-d : detach mode</a:t>
            </a:r>
          </a:p>
          <a:p>
            <a:pPr lvl="1"/>
            <a:r>
              <a:rPr lang="en-US" altLang="zh-TW" dirty="0"/>
              <a:t>--device : add a host device to the container (webcam etc...)</a:t>
            </a:r>
          </a:p>
          <a:p>
            <a:pPr lvl="1"/>
            <a:r>
              <a:rPr lang="en-US" altLang="zh-TW" dirty="0"/>
              <a:t>--restart : restart policies </a:t>
            </a:r>
            <a:r>
              <a:rPr lang="en-US" altLang="zh-TW" dirty="0">
                <a:hlinkClick r:id="rId2"/>
              </a:rPr>
              <a:t>[Link]</a:t>
            </a:r>
            <a:endParaRPr lang="en-US" altLang="zh-TW" dirty="0"/>
          </a:p>
          <a:p>
            <a:pPr lvl="1"/>
            <a:r>
              <a:rPr lang="en-US" altLang="zh-TW" dirty="0"/>
              <a:t>--rm : 	automatically remove the container when it exits</a:t>
            </a:r>
          </a:p>
          <a:p>
            <a:pPr lvl="1"/>
            <a:r>
              <a:rPr lang="en-US" altLang="zh-TW" dirty="0"/>
              <a:t>-v : bind mount a volume</a:t>
            </a:r>
          </a:p>
          <a:p>
            <a:endParaRPr lang="en-US" altLang="zh-TW" dirty="0"/>
          </a:p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: show running containers</a:t>
            </a:r>
          </a:p>
          <a:p>
            <a:pPr lvl="1"/>
            <a:r>
              <a:rPr lang="en-US" altLang="zh-TW" dirty="0"/>
              <a:t>--all : show all containers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27C6-13FF-CAD9-6D94-C0C075080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36CD5-8335-8889-1E74-F306E09B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6C2D3-B758-11C0-E106-2240AFE7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0" y="5384162"/>
            <a:ext cx="10725515" cy="12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static website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tar </a:t>
            </a:r>
            <a:r>
              <a:rPr lang="en-US" altLang="zh-TW" dirty="0" err="1"/>
              <a:t>zxvf</a:t>
            </a:r>
            <a:r>
              <a:rPr lang="en-US" altLang="zh-TW" dirty="0"/>
              <a:t> threejs.tar.gz</a:t>
            </a:r>
          </a:p>
          <a:p>
            <a:r>
              <a:rPr lang="en-US" altLang="zh-TW" dirty="0"/>
              <a:t>cd </a:t>
            </a:r>
            <a:r>
              <a:rPr lang="en-US" altLang="zh-TW" dirty="0" err="1"/>
              <a:t>threejs</a:t>
            </a:r>
            <a:endParaRPr lang="en-US" altLang="zh-TW" dirty="0"/>
          </a:p>
          <a:p>
            <a:r>
              <a:rPr lang="en-US" altLang="zh-TW" dirty="0"/>
              <a:t>docker run --rm --name </a:t>
            </a:r>
            <a:r>
              <a:rPr lang="en-US" altLang="zh-TW" dirty="0" err="1"/>
              <a:t>threejs_app</a:t>
            </a:r>
            <a:r>
              <a:rPr lang="en-US" altLang="zh-TW" dirty="0"/>
              <a:t> -p 8080:8080 -v $(</a:t>
            </a:r>
            <a:r>
              <a:rPr lang="en-US" altLang="zh-TW" dirty="0" err="1"/>
              <a:t>pwd</a:t>
            </a:r>
            <a:r>
              <a:rPr lang="en-US" altLang="zh-TW" dirty="0"/>
              <a:t>):/public </a:t>
            </a:r>
            <a:r>
              <a:rPr lang="en-US" altLang="zh-TW" dirty="0" err="1"/>
              <a:t>danjellz</a:t>
            </a:r>
            <a:r>
              <a:rPr lang="en-US" altLang="zh-TW" dirty="0"/>
              <a:t>/http-server</a:t>
            </a:r>
          </a:p>
          <a:p>
            <a:r>
              <a:rPr lang="en-US" altLang="zh-TW" dirty="0">
                <a:hlinkClick r:id="rId2"/>
              </a:rPr>
              <a:t>http://localhost:8080/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536E-7F08-3F0C-6A44-EB18D6C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9286-9630-77DE-FF57-C774F25AA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C4C8F-1AD2-FF57-9413-FCC07D3A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8" y="3147444"/>
            <a:ext cx="3943900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4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804B-5DE3-B523-6CA8-9F64A3E8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compose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FB11-453B-C9C0-9194-C5B3BD4D7C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Run multiple container application</a:t>
            </a:r>
          </a:p>
          <a:p>
            <a:r>
              <a:rPr lang="en-US" altLang="zh-TW" dirty="0"/>
              <a:t>Simplify the docker run command</a:t>
            </a:r>
          </a:p>
          <a:p>
            <a:r>
              <a:rPr lang="en-US" altLang="zh-TW" dirty="0"/>
              <a:t>Part of </a:t>
            </a:r>
            <a:r>
              <a:rPr lang="en-US" altLang="zh-TW" dirty="0">
                <a:hlinkClick r:id="rId2"/>
              </a:rPr>
              <a:t>CI/CD</a:t>
            </a:r>
            <a:endParaRPr lang="en-US" altLang="zh-TW" dirty="0"/>
          </a:p>
          <a:p>
            <a:r>
              <a:rPr lang="en-US" altLang="zh-TW" dirty="0"/>
              <a:t>Useful tool convert docker run command into docker-</a:t>
            </a:r>
            <a:r>
              <a:rPr lang="en-US" altLang="zh-TW" dirty="0" err="1"/>
              <a:t>compose.yaml</a:t>
            </a:r>
            <a:r>
              <a:rPr lang="en-US" altLang="zh-TW" dirty="0"/>
              <a:t> : </a:t>
            </a:r>
            <a:r>
              <a:rPr lang="en-US" altLang="zh-TW" dirty="0">
                <a:hlinkClick r:id="rId3"/>
              </a:rPr>
              <a:t>composerize.com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Can work with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9AAE-9BB0-E57C-1000-600FFF5A1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1B900-B977-852A-AE2F-E60FE47F6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656F7A-918D-FD2D-AA60-0DE9C6645A84}"/>
              </a:ext>
            </a:extLst>
          </p:cNvPr>
          <p:cNvGrpSpPr/>
          <p:nvPr/>
        </p:nvGrpSpPr>
        <p:grpSpPr>
          <a:xfrm>
            <a:off x="578680" y="2601495"/>
            <a:ext cx="9527303" cy="1724266"/>
            <a:chOff x="250125" y="3770688"/>
            <a:chExt cx="9527303" cy="17242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90B22-BA29-B512-1BD8-6333923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125" y="4207030"/>
              <a:ext cx="4849004" cy="8515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9E7D07-C7D4-6F30-5ACC-09C3DCEE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898" y="3770688"/>
              <a:ext cx="2543530" cy="1724266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CF5CB92-8D3D-8646-9237-4A9C7DF57CE7}"/>
                </a:ext>
              </a:extLst>
            </p:cNvPr>
            <p:cNvSpPr/>
            <p:nvPr/>
          </p:nvSpPr>
          <p:spPr>
            <a:xfrm>
              <a:off x="5461233" y="4412609"/>
              <a:ext cx="1476462" cy="45300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1AE9C-C441-1ACF-B3DE-7B1C07727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5" y="5201421"/>
            <a:ext cx="3743847" cy="9145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27FE51-A8EA-0D78-02C5-3C9F7A2E996A}"/>
              </a:ext>
            </a:extLst>
          </p:cNvPr>
          <p:cNvSpPr/>
          <p:nvPr/>
        </p:nvSpPr>
        <p:spPr>
          <a:xfrm>
            <a:off x="1307503" y="5427217"/>
            <a:ext cx="1150471" cy="218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61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your first docker app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Web-based server monitor</a:t>
            </a:r>
          </a:p>
          <a:p>
            <a:r>
              <a:rPr lang="en-US" altLang="zh-TW" dirty="0"/>
              <a:t>cd glances</a:t>
            </a:r>
          </a:p>
          <a:p>
            <a:r>
              <a:rPr lang="en-US" altLang="zh-TW" dirty="0"/>
              <a:t>docker compose up -d</a:t>
            </a:r>
          </a:p>
          <a:p>
            <a:r>
              <a:rPr lang="en-US" altLang="zh-TW" dirty="0">
                <a:hlinkClick r:id="rId2"/>
              </a:rPr>
              <a:t>http://localhost:61208/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536E-7F08-3F0C-6A44-EB18D6C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9286-9630-77DE-FF57-C774F25AA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5B3A-7D8B-DAC2-9A34-AFC413B2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8" y="1924801"/>
            <a:ext cx="8092219" cy="42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9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1C5-6D4D-B8D3-412D-95C2BA18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exec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7024-779B-6880-8003-35AB5910C6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Execute a command in a running container</a:t>
            </a:r>
          </a:p>
          <a:p>
            <a:r>
              <a:rPr lang="en-US" altLang="zh-TW" dirty="0"/>
              <a:t>docker exec -it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/bin/bash</a:t>
            </a:r>
          </a:p>
          <a:p>
            <a:pPr lvl="1"/>
            <a:r>
              <a:rPr lang="en-US" altLang="zh-TW" dirty="0"/>
              <a:t>-it : interactive(-</a:t>
            </a:r>
            <a:r>
              <a:rPr lang="en-US" altLang="zh-TW" dirty="0" err="1"/>
              <a:t>i</a:t>
            </a:r>
            <a:r>
              <a:rPr lang="en-US" altLang="zh-TW" dirty="0"/>
              <a:t>) combine pseudo-TTY(-t)</a:t>
            </a:r>
          </a:p>
          <a:p>
            <a:pPr lvl="1"/>
            <a:r>
              <a:rPr lang="en-US" altLang="zh-TW" dirty="0"/>
              <a:t>/bin/bash : execute Linux shell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4C69E-ED09-81B9-DDBB-761C14D39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C52A-E1EE-06E4-4291-E7C8176C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D01C5-F1E2-6CD5-CB35-18CE805D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3" y="3304098"/>
            <a:ext cx="1034559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12B2-734C-6256-C897-97791AB2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commit, save, load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55EC-39D5-1C7A-21AB-1A6F6CF33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commit : create a new image from a container's changes</a:t>
            </a:r>
          </a:p>
          <a:p>
            <a:pPr lvl="1"/>
            <a:r>
              <a:rPr lang="en-US" altLang="zh-TW" dirty="0"/>
              <a:t>docker commit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frakw/</a:t>
            </a:r>
            <a:r>
              <a:rPr lang="en-US" altLang="zh-TW" dirty="0" err="1"/>
              <a:t>itri-bev-image:latest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save : export image to a .tar file</a:t>
            </a:r>
          </a:p>
          <a:p>
            <a:pPr lvl="1"/>
            <a:r>
              <a:rPr lang="en-US" altLang="zh-TW" dirty="0"/>
              <a:t>docker save frakw/</a:t>
            </a:r>
            <a:r>
              <a:rPr lang="en-US" altLang="zh-TW" dirty="0" err="1"/>
              <a:t>itri-bev-image:latest</a:t>
            </a:r>
            <a:r>
              <a:rPr lang="en-US" altLang="zh-TW" dirty="0"/>
              <a:t> &gt; itri-bev-image.tar</a:t>
            </a:r>
          </a:p>
          <a:p>
            <a:endParaRPr lang="en-US" altLang="zh-TW" dirty="0"/>
          </a:p>
          <a:p>
            <a:r>
              <a:rPr lang="en-US" altLang="zh-TW" dirty="0"/>
              <a:t>Docker load : load image from .tar file</a:t>
            </a:r>
          </a:p>
          <a:p>
            <a:pPr lvl="1"/>
            <a:r>
              <a:rPr lang="en-US" altLang="zh-TW" dirty="0"/>
              <a:t>docker load &lt; itri-bev-image.tar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FFCA2-8A12-4BB0-6E80-A91B2C8C1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ECCFD-154C-C612-6B1E-53AFC0B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26" name="Picture 2" descr="Docker Tutorial - Docker Commit (Create image with container) Save(Backup)  Load(Restore) - Part15">
            <a:extLst>
              <a:ext uri="{FF2B5EF4-FFF2-40B4-BE49-F238E27FC236}">
                <a16:creationId xmlns:a16="http://schemas.microsoft.com/office/drawing/2014/main" id="{54BF0EDD-FE0A-B4F5-9F8F-14841660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r="12955"/>
          <a:stretch/>
        </p:blipFill>
        <p:spPr bwMode="auto">
          <a:xfrm>
            <a:off x="7755812" y="3172431"/>
            <a:ext cx="3959604" cy="29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E21E8-71C2-8F45-F5B2-7212B80B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4416514"/>
            <a:ext cx="6396673" cy="164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5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4221-406B-1298-6EF6-7A7B0F62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push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D9FA-5953-491C-2F78-A57DC1A7FC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Upload image to docker registry (docker hub)</a:t>
            </a:r>
          </a:p>
          <a:p>
            <a:pPr lvl="1"/>
            <a:r>
              <a:rPr lang="en-US" altLang="zh-TW" dirty="0"/>
              <a:t>docker login</a:t>
            </a:r>
          </a:p>
          <a:p>
            <a:pPr lvl="1"/>
            <a:r>
              <a:rPr lang="en-US" altLang="zh-TW" dirty="0"/>
              <a:t>docker push frakw/itri-bev:x64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68CF2-DCA4-A936-83DC-AD5B92787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80219-EAEA-E21F-2A70-0D044B3F6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30A9A-F242-E7DE-B37A-EC85A2FC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46" y="2665914"/>
            <a:ext cx="9761629" cy="37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12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4854-93A0-3791-CD1D-FB230CEB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GUI manager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AD9D-9BED-CDD2-4AA5-F61E5699D4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Portainer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https://www.portainer.io/</a:t>
            </a:r>
            <a:endParaRPr lang="en-US" altLang="zh-TW" dirty="0"/>
          </a:p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docker pull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/>
              <a:t>docker run -d -p 9000:9000 -v /var/run/</a:t>
            </a:r>
            <a:r>
              <a:rPr lang="en-US" altLang="zh-TW" dirty="0" err="1"/>
              <a:t>docker.sock</a:t>
            </a:r>
            <a:r>
              <a:rPr lang="en-US" altLang="zh-TW" dirty="0"/>
              <a:t>:/var/run/</a:t>
            </a:r>
            <a:r>
              <a:rPr lang="en-US" altLang="zh-TW" dirty="0" err="1"/>
              <a:t>docker.sock</a:t>
            </a:r>
            <a:r>
              <a:rPr lang="en-US" altLang="zh-TW" dirty="0"/>
              <a:t> --restart=always --name </a:t>
            </a:r>
            <a:r>
              <a:rPr lang="en-US" altLang="zh-TW" dirty="0" err="1"/>
              <a:t>prtainer</a:t>
            </a:r>
            <a:r>
              <a:rPr lang="en-US" altLang="zh-TW" dirty="0"/>
              <a:t>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http://localhost:9000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92164-FA28-60AD-FA43-77F980D8F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A358A-545E-DDA5-C631-368E9D9AA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D62F6-1E3E-ABAA-6247-71D4666F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554" y="3101315"/>
            <a:ext cx="7579643" cy="346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0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93DE10-9AF5-9629-4A9B-DAD288D1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69" y="2997558"/>
            <a:ext cx="6510987" cy="3758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EDD0E-A0DC-48C1-8936-66C96692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1"/>
            <a:ext cx="10184412" cy="1172846"/>
          </a:xfrm>
        </p:spPr>
        <p:txBody>
          <a:bodyPr/>
          <a:lstStyle/>
          <a:p>
            <a:r>
              <a:rPr lang="en-US" altLang="zh-TW" dirty="0"/>
              <a:t>Homework 2 : write </a:t>
            </a:r>
            <a:r>
              <a:rPr lang="en-US" altLang="zh-TW" dirty="0" err="1"/>
              <a:t>Dockerfile</a:t>
            </a:r>
            <a:r>
              <a:rPr lang="en-US" altLang="zh-TW" dirty="0"/>
              <a:t> and docker-</a:t>
            </a:r>
            <a:r>
              <a:rPr lang="en-US" altLang="zh-TW" dirty="0" err="1"/>
              <a:t>compose.yaml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EAB0-2271-34CB-833D-F84E6707C5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75127"/>
            <a:ext cx="11662072" cy="5138827"/>
          </a:xfrm>
        </p:spPr>
        <p:txBody>
          <a:bodyPr/>
          <a:lstStyle/>
          <a:p>
            <a:r>
              <a:rPr lang="en-US" altLang="zh-TW" dirty="0"/>
              <a:t>Use docker compose up -d can automatically build image and run a container</a:t>
            </a:r>
          </a:p>
          <a:p>
            <a:r>
              <a:rPr lang="en-US" altLang="zh-TW" dirty="0">
                <a:highlight>
                  <a:srgbClr val="C0C0C0"/>
                </a:highlight>
              </a:rPr>
              <a:t>python detect.py --view-</a:t>
            </a:r>
            <a:r>
              <a:rPr lang="en-US" altLang="zh-TW" dirty="0" err="1">
                <a:highlight>
                  <a:srgbClr val="C0C0C0"/>
                </a:highlight>
              </a:rPr>
              <a:t>img</a:t>
            </a:r>
            <a:r>
              <a:rPr lang="en-US" altLang="zh-TW" dirty="0">
                <a:highlight>
                  <a:srgbClr val="C0C0C0"/>
                </a:highlight>
              </a:rPr>
              <a:t> --</a:t>
            </a:r>
            <a:r>
              <a:rPr lang="en-US" altLang="zh-TW" dirty="0" err="1">
                <a:highlight>
                  <a:srgbClr val="C0C0C0"/>
                </a:highlight>
              </a:rPr>
              <a:t>nosave</a:t>
            </a:r>
            <a:r>
              <a:rPr lang="en-US" altLang="zh-TW" dirty="0">
                <a:highlight>
                  <a:srgbClr val="C0C0C0"/>
                </a:highlight>
              </a:rPr>
              <a:t> --weights yolov5x.pt --source video/</a:t>
            </a:r>
            <a:r>
              <a:rPr lang="en-US" altLang="zh-TW" dirty="0" err="1">
                <a:highlight>
                  <a:srgbClr val="C0C0C0"/>
                </a:highlight>
              </a:rPr>
              <a:t>argoverse</a:t>
            </a:r>
            <a:r>
              <a:rPr lang="en-US" altLang="zh-TW" dirty="0">
                <a:highlight>
                  <a:srgbClr val="C0C0C0"/>
                </a:highlight>
              </a:rPr>
              <a:t>/argoverse.mp4  --run-</a:t>
            </a:r>
            <a:r>
              <a:rPr lang="en-US" altLang="zh-TW" dirty="0" err="1">
                <a:highlight>
                  <a:srgbClr val="C0C0C0"/>
                </a:highlight>
              </a:rPr>
              <a:t>liteMono</a:t>
            </a:r>
            <a:r>
              <a:rPr lang="en-US" altLang="zh-TW" dirty="0">
                <a:highlight>
                  <a:srgbClr val="C0C0C0"/>
                </a:highlight>
              </a:rPr>
              <a:t> --run-</a:t>
            </a:r>
            <a:r>
              <a:rPr lang="en-US" altLang="zh-TW" dirty="0" err="1">
                <a:highlight>
                  <a:srgbClr val="C0C0C0"/>
                </a:highlight>
              </a:rPr>
              <a:t>bev</a:t>
            </a:r>
            <a:r>
              <a:rPr lang="en-US" altLang="zh-TW" dirty="0">
                <a:highlight>
                  <a:srgbClr val="C0C0C0"/>
                </a:highlight>
              </a:rPr>
              <a:t> --classes 2 5 7</a:t>
            </a:r>
          </a:p>
          <a:p>
            <a:r>
              <a:rPr lang="en-US" altLang="zh-TW" dirty="0"/>
              <a:t>Hint : nvidia-docker2, </a:t>
            </a:r>
            <a:r>
              <a:rPr lang="en-US" altLang="zh-TW" dirty="0" err="1"/>
              <a:t>xhost</a:t>
            </a:r>
            <a:r>
              <a:rPr lang="en-US" altLang="zh-TW" dirty="0"/>
              <a:t>, </a:t>
            </a:r>
            <a:r>
              <a:rPr lang="en-US" altLang="zh-TW" dirty="0">
                <a:hlinkClick r:id="rId3"/>
              </a:rPr>
              <a:t>nvidia </a:t>
            </a:r>
            <a:r>
              <a:rPr lang="en-US" altLang="zh-TW" dirty="0" err="1">
                <a:hlinkClick r:id="rId3"/>
              </a:rPr>
              <a:t>ngc</a:t>
            </a:r>
            <a:endParaRPr lang="en-US" altLang="zh-TW" dirty="0"/>
          </a:p>
          <a:p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7EFA-88C3-6366-2DC3-7321625A4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64EF-9D81-C227-E945-23A1ACF5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2E2AC-D265-4FEA-27E3-91178437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8" y="2773923"/>
            <a:ext cx="6067646" cy="6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49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0A1F0-A156-7126-FED6-FC6F5C5E5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58E6-C467-4D0B-17BB-91345A9D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B5A1BF-35E2-63CB-FEA2-472EC810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awesome-data-labeling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0E2E47-68BE-37FF-8A23-3D4E6B94A3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https://github.com/HumanSignal/awesome-data-labeling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86F98-E19D-3B3D-BE1C-424D36245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49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B6C48-A8BC-48E6-AE95-64DE2A851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B58C90-F16A-D882-5306-E7BF8B87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180" y="1986208"/>
            <a:ext cx="7701227" cy="41760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3A96C-E105-BE67-2F45-804D48D61AD4}"/>
              </a:ext>
            </a:extLst>
          </p:cNvPr>
          <p:cNvSpPr/>
          <p:nvPr/>
        </p:nvSpPr>
        <p:spPr>
          <a:xfrm>
            <a:off x="2660192" y="4215467"/>
            <a:ext cx="3958721" cy="499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685CF-22FB-F14C-2F72-3CD43698FB0B}"/>
              </a:ext>
            </a:extLst>
          </p:cNvPr>
          <p:cNvSpPr/>
          <p:nvPr/>
        </p:nvSpPr>
        <p:spPr>
          <a:xfrm>
            <a:off x="7834791" y="3179998"/>
            <a:ext cx="1435044" cy="230640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87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A2D4B9-CCBD-D9CE-8707-AD0739DE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F62244-3B35-2A2C-5A2A-AD9E3113C8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 : </a:t>
            </a:r>
            <a:r>
              <a:rPr lang="en-US" altLang="zh-TW" dirty="0">
                <a:hlinkClick r:id="rId2"/>
              </a:rPr>
              <a:t>https://github.com/labelmeai/labelme/releases/tag/v5.4.1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A1C78-B12D-1718-241E-3F20E44E5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50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E53E1-4231-8E18-8A02-E568EE9CC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BAEE2-A107-C056-80C2-4E571DBF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264" y="1494988"/>
            <a:ext cx="2422671" cy="24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77B35A-ED4E-CD12-CE0D-157B79CA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" y="1564643"/>
            <a:ext cx="7698502" cy="470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86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A6FE-EC98-1394-4F59-78E1AC7E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(1)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9289F-A636-9E53-D155-BAD556FB7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6B468-F044-554D-DEAA-0DBFCECE9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0C9A25-3E30-C312-D192-2FD7A4F8BB69}"/>
              </a:ext>
            </a:extLst>
          </p:cNvPr>
          <p:cNvGrpSpPr/>
          <p:nvPr/>
        </p:nvGrpSpPr>
        <p:grpSpPr>
          <a:xfrm>
            <a:off x="2986480" y="881890"/>
            <a:ext cx="7387460" cy="5481731"/>
            <a:chOff x="3221372" y="932223"/>
            <a:chExt cx="7387460" cy="5481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6C1143-58A7-BDC8-39B7-EA9717192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372" y="932223"/>
              <a:ext cx="7387460" cy="548173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A13A3B-C945-85C7-4001-E15D06C46641}"/>
                </a:ext>
              </a:extLst>
            </p:cNvPr>
            <p:cNvSpPr/>
            <p:nvPr/>
          </p:nvSpPr>
          <p:spPr>
            <a:xfrm>
              <a:off x="3380763" y="1208015"/>
              <a:ext cx="478173" cy="528506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2B3E40-7816-2CEE-B001-002141D4A39D}"/>
                </a:ext>
              </a:extLst>
            </p:cNvPr>
            <p:cNvSpPr/>
            <p:nvPr/>
          </p:nvSpPr>
          <p:spPr>
            <a:xfrm>
              <a:off x="7048150" y="3566720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21C35C-C182-DBB3-9030-8E7C5BC7D6AB}"/>
                </a:ext>
              </a:extLst>
            </p:cNvPr>
            <p:cNvSpPr/>
            <p:nvPr/>
          </p:nvSpPr>
          <p:spPr>
            <a:xfrm>
              <a:off x="8609900" y="5925777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461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0703-B28B-AE77-A0F4-F47153E2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lableme</a:t>
            </a:r>
            <a:r>
              <a:rPr lang="en-US" altLang="zh-TW" dirty="0"/>
              <a:t>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72C-24A6-A6EC-E324-2C7712570C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F8E63-9689-9CA0-B26F-2858F8089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06D52-5AB9-E03A-1512-95FD006FB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8103B-2048-5256-26D7-D8DE5118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57" y="444046"/>
            <a:ext cx="7680911" cy="614598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BD4754-3211-9838-89D8-92E46A7EC515}"/>
              </a:ext>
            </a:extLst>
          </p:cNvPr>
          <p:cNvSpPr/>
          <p:nvPr/>
        </p:nvSpPr>
        <p:spPr>
          <a:xfrm>
            <a:off x="4420998" y="366615"/>
            <a:ext cx="478173" cy="52850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90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1BBD-6D2D-9D0E-A4CB-79C2FB0A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1FDA7-7882-8352-743B-BE1BA22E38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6" y="736389"/>
            <a:ext cx="11662072" cy="5385221"/>
          </a:xfrm>
        </p:spPr>
        <p:txBody>
          <a:bodyPr/>
          <a:lstStyle/>
          <a:p>
            <a:r>
              <a:rPr lang="en-US" altLang="zh-TW" dirty="0"/>
              <a:t>Draw the polygon of the glue range</a:t>
            </a:r>
          </a:p>
          <a:p>
            <a:r>
              <a:rPr lang="en-US" altLang="zh-TW" dirty="0"/>
              <a:t>Label polygon name “glue”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B7AA6-22E3-E0E1-4386-50E768604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353EB-0D65-36BD-EDBE-40870510E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5700D4D-A1E4-3FDE-3E0E-69E21AC26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788" y="1258805"/>
            <a:ext cx="6950032" cy="54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05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45"/>
    </mc:Choice>
    <mc:Fallback>
      <p:transition spd="slow" advTm="59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BDC-E66B-9D5A-2946-30477F9F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10039-6A27-DCFC-F081-C298556556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Ctrl + S</a:t>
            </a:r>
          </a:p>
          <a:p>
            <a:r>
              <a:rPr lang="en-US" altLang="zh-TW" dirty="0"/>
              <a:t>Save as </a:t>
            </a:r>
            <a:r>
              <a:rPr lang="en-US" altLang="zh-TW" dirty="0" err="1"/>
              <a:t>json</a:t>
            </a:r>
            <a:r>
              <a:rPr lang="en-US" altLang="zh-TW" dirty="0"/>
              <a:t> file, and label next glue image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77553-18BD-5D7A-3280-185868172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D09A5-7128-8F7E-DCD7-DF8FC3F6A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278C7-91D6-5CA2-C4BA-54CD497A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1" y="2061025"/>
            <a:ext cx="5735857" cy="457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FDC58-B231-0C04-3501-0E707234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43" y="102281"/>
            <a:ext cx="3784766" cy="170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0E0E2-3F67-EC14-D6AA-C02BDC56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856" y="2061025"/>
            <a:ext cx="2338431" cy="46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50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16F2-C674-632A-53AE-9C69E2FA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(5)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9AF97-9CCB-5416-E96C-F384B560F6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After label all image execute </a:t>
            </a:r>
            <a:r>
              <a:rPr lang="da-DK" altLang="zh-TW" dirty="0"/>
              <a:t>labelme_gen_mask_img.py</a:t>
            </a:r>
          </a:p>
          <a:p>
            <a:pPr lvl="1"/>
            <a:r>
              <a:rPr lang="da-DK" altLang="zh-TW" dirty="0"/>
              <a:t>python labelme_gen_mask_img.py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3F331-A675-EBF5-31E3-FA9EC2CF7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E6B57-1719-870F-4B66-F66C9458F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BBF7A-0F14-561A-95F1-4293D585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816" y="2442611"/>
            <a:ext cx="5203747" cy="3668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34A12-5EDC-980A-C997-A712788F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7" y="2442611"/>
            <a:ext cx="4891889" cy="36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37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9C0A-8642-B6A3-BDEB-C213B4C1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9259-886F-7763-0A63-EE6A3A5C48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29806-D582-3BC0-5F88-8F4FB27D5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8079C-FB37-15C0-8431-FF29E9E4C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F9069-1342-475A-DB0B-599FD65C1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380" y="1493240"/>
            <a:ext cx="3572401" cy="414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Linux and Networking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8512773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Markup Language and Resume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347313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2EE2B-DE5B-53F1-881F-159BC4EE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2922-E757-F958-C228-EBE0C1A9D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D825-5FB5-0549-84F3-9908F828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A415-FB16-EDD9-60AF-099EEFBEDC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1644129"/>
          </a:xfrm>
        </p:spPr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5EC5-5390-4A33-E4B9-C9D8406F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A163-836C-08B8-5FD3-A008EA28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898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SSH · Cloudflare Zero Trust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Gitflow</a:t>
            </a:r>
            <a:r>
              <a:rPr lang="en-US" altLang="zh-TW" dirty="0">
                <a:hlinkClick r:id="rId5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Git &amp; GitHub </a:t>
            </a:r>
            <a:r>
              <a:rPr lang="zh-TW" altLang="en-US" dirty="0">
                <a:hlinkClick r:id="rId6"/>
              </a:rPr>
              <a:t>教學手冊 </a:t>
            </a:r>
            <a:r>
              <a:rPr lang="en-US" altLang="zh-TW" dirty="0">
                <a:hlinkClick r:id="rId6"/>
              </a:rPr>
              <a:t>- Git </a:t>
            </a:r>
            <a:r>
              <a:rPr lang="zh-TW" altLang="en-US" dirty="0">
                <a:hlinkClick r:id="rId6"/>
              </a:rPr>
              <a:t>環境教學 </a:t>
            </a:r>
            <a:r>
              <a:rPr lang="en-US" altLang="zh-TW" dirty="0">
                <a:hlinkClick r:id="rId6"/>
              </a:rPr>
              <a:t>| W3HexSchool</a:t>
            </a:r>
            <a:endParaRPr lang="en-US" altLang="zh-TW" dirty="0"/>
          </a:p>
          <a:p>
            <a:r>
              <a:rPr lang="fr-FR" altLang="zh-TW" dirty="0" err="1">
                <a:hlinkClick r:id="rId7"/>
              </a:rPr>
              <a:t>Installing</a:t>
            </a:r>
            <a:r>
              <a:rPr lang="fr-FR" altLang="zh-TW" dirty="0">
                <a:hlinkClick r:id="rId7"/>
              </a:rPr>
              <a:t> on Linux — </a:t>
            </a:r>
            <a:r>
              <a:rPr lang="fr-FR" altLang="zh-TW" dirty="0" err="1">
                <a:hlinkClick r:id="rId7"/>
              </a:rPr>
              <a:t>conda</a:t>
            </a:r>
            <a:r>
              <a:rPr lang="fr-FR" altLang="zh-TW" dirty="0">
                <a:hlinkClick r:id="rId7"/>
              </a:rPr>
              <a:t> 24.3.1.dev62 documentation</a:t>
            </a:r>
            <a:endParaRPr lang="fr-FR" altLang="zh-TW" dirty="0"/>
          </a:p>
          <a:p>
            <a:r>
              <a:rPr lang="en-US" altLang="zh-TW" dirty="0">
                <a:hlinkClick r:id="rId8"/>
              </a:rPr>
              <a:t>https://www.reddit.com/r/Python/comments/w564g0/can_anyone_explain_the_differences_of_conda_vs_pip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conda</a:t>
            </a:r>
            <a:r>
              <a:rPr lang="zh-TW" altLang="en-US" dirty="0">
                <a:hlinkClick r:id="rId9"/>
              </a:rPr>
              <a:t>还是</a:t>
            </a:r>
            <a:r>
              <a:rPr lang="en-US" altLang="zh-TW" dirty="0">
                <a:hlinkClick r:id="rId9"/>
              </a:rPr>
              <a:t>docker</a:t>
            </a:r>
            <a:r>
              <a:rPr lang="zh-TW" altLang="en-US" dirty="0">
                <a:hlinkClick r:id="rId9"/>
              </a:rPr>
              <a:t>？ </a:t>
            </a:r>
            <a:r>
              <a:rPr lang="en-US" altLang="zh-TW" dirty="0">
                <a:hlinkClick r:id="rId9"/>
              </a:rPr>
              <a:t>- </a:t>
            </a:r>
            <a:r>
              <a:rPr lang="zh-TW" altLang="en-US" dirty="0">
                <a:hlinkClick r:id="rId9"/>
              </a:rPr>
              <a:t>知乎 </a:t>
            </a:r>
            <a:r>
              <a:rPr lang="en-US" altLang="zh-TW" dirty="0">
                <a:hlinkClick r:id="rId9"/>
              </a:rPr>
              <a:t>(zhihu.com)</a:t>
            </a:r>
            <a:endParaRPr lang="en-US" altLang="zh-TW" dirty="0"/>
          </a:p>
          <a:p>
            <a:r>
              <a:rPr lang="zh-TW" altLang="en-US" dirty="0">
                <a:hlinkClick r:id="rId10"/>
              </a:rPr>
              <a:t>一文讲清楚</a:t>
            </a:r>
            <a:r>
              <a:rPr lang="en-US" altLang="zh-TW" dirty="0">
                <a:hlinkClick r:id="rId10"/>
              </a:rPr>
              <a:t>CUDA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CUDA toolkit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CUDNN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NVCC</a:t>
            </a:r>
            <a:r>
              <a:rPr lang="zh-TW" altLang="en-US" dirty="0">
                <a:hlinkClick r:id="rId10"/>
              </a:rPr>
              <a:t>关系</a:t>
            </a:r>
            <a:r>
              <a:rPr lang="en-US" altLang="zh-TW" dirty="0">
                <a:hlinkClick r:id="rId10"/>
              </a:rPr>
              <a:t>-CSDN</a:t>
            </a:r>
            <a:r>
              <a:rPr lang="zh-TW" altLang="en-US" dirty="0">
                <a:hlinkClick r:id="rId10"/>
              </a:rPr>
              <a:t>博客</a:t>
            </a:r>
            <a:endParaRPr lang="en-US" altLang="zh-TW" dirty="0"/>
          </a:p>
          <a:p>
            <a:r>
              <a:rPr lang="en-US" altLang="zh-TW" dirty="0" err="1">
                <a:hlinkClick r:id="rId11"/>
              </a:rPr>
              <a:t>Bitovi</a:t>
            </a:r>
            <a:r>
              <a:rPr lang="en-US" altLang="zh-TW" dirty="0">
                <a:hlinkClick r:id="rId11"/>
              </a:rPr>
              <a:t> Academy - What is Docker</a:t>
            </a:r>
            <a:endParaRPr lang="en-US" altLang="zh-TW" dirty="0"/>
          </a:p>
          <a:p>
            <a:r>
              <a:rPr lang="sv-SE" altLang="zh-TW" dirty="0">
                <a:hlinkClick r:id="rId12"/>
              </a:rPr>
              <a:t>Install Docker Engine on Debian | Docker Docs</a:t>
            </a:r>
            <a:endParaRPr lang="sv-SE" altLang="zh-TW" dirty="0"/>
          </a:p>
          <a:p>
            <a:r>
              <a:rPr lang="en-US" altLang="zh-TW" dirty="0">
                <a:hlinkClick r:id="rId13"/>
              </a:rPr>
              <a:t>Docker overview | Docker Docs</a:t>
            </a:r>
            <a:endParaRPr lang="en-US" altLang="zh-TW" dirty="0"/>
          </a:p>
          <a:p>
            <a:r>
              <a:rPr lang="en-US" altLang="zh-TW" dirty="0" err="1">
                <a:hlinkClick r:id="rId14"/>
              </a:rPr>
              <a:t>twtrubiks</a:t>
            </a:r>
            <a:r>
              <a:rPr lang="en-US" altLang="zh-TW" dirty="0">
                <a:hlinkClick r:id="rId14"/>
              </a:rPr>
              <a:t>/docker-tutorial: Docker </a:t>
            </a:r>
            <a:r>
              <a:rPr lang="zh-TW" altLang="en-US" dirty="0">
                <a:hlinkClick r:id="rId14"/>
              </a:rPr>
              <a:t>基本教學 </a:t>
            </a:r>
            <a:r>
              <a:rPr lang="en-US" altLang="zh-TW" dirty="0">
                <a:hlinkClick r:id="rId14"/>
              </a:rPr>
              <a:t>- </a:t>
            </a:r>
            <a:r>
              <a:rPr lang="zh-TW" altLang="en-US" dirty="0">
                <a:hlinkClick r:id="rId14"/>
              </a:rPr>
              <a:t>從無到有 </a:t>
            </a:r>
            <a:r>
              <a:rPr lang="en-US" altLang="zh-TW" dirty="0">
                <a:hlinkClick r:id="rId14"/>
              </a:rPr>
              <a:t>Docker-Beginners-Guide </a:t>
            </a:r>
            <a:r>
              <a:rPr lang="zh-TW" altLang="en-US" dirty="0">
                <a:hlinkClick r:id="rId14"/>
              </a:rPr>
              <a:t>教你用 </a:t>
            </a:r>
            <a:r>
              <a:rPr lang="en-US" altLang="zh-TW" dirty="0">
                <a:hlinkClick r:id="rId14"/>
              </a:rPr>
              <a:t>Docker </a:t>
            </a:r>
            <a:r>
              <a:rPr lang="zh-TW" altLang="en-US" dirty="0">
                <a:hlinkClick r:id="rId14"/>
              </a:rPr>
              <a:t>建立 </a:t>
            </a:r>
            <a:r>
              <a:rPr lang="en-US" altLang="zh-TW" dirty="0">
                <a:hlinkClick r:id="rId14"/>
              </a:rPr>
              <a:t>Django + PostgreSQL </a:t>
            </a:r>
            <a:r>
              <a:rPr lang="zh-TW" altLang="en-US" dirty="0">
                <a:hlinkClick r:id="rId14"/>
              </a:rPr>
              <a:t>📝 </a:t>
            </a:r>
            <a:r>
              <a:rPr lang="en-US" altLang="zh-TW" dirty="0">
                <a:hlinkClick r:id="rId14"/>
              </a:rPr>
              <a:t>(github.com)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Docker and Kubernetes | How are they better together? (k21academy.com)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7BD2-F096-2B91-990E-DAC05E3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EF43-4728-463E-C825-A70872023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 Container. Docker containers represent a… | by </a:t>
            </a:r>
            <a:r>
              <a:rPr lang="en-US" altLang="zh-TW" dirty="0" err="1">
                <a:hlinkClick r:id="rId2"/>
              </a:rPr>
              <a:t>MrDevSecOps</a:t>
            </a:r>
            <a:r>
              <a:rPr lang="en-US" altLang="zh-TW" dirty="0">
                <a:hlinkClick r:id="rId2"/>
              </a:rPr>
              <a:t> | Medium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How to move docker data directory to another location on Ubuntu | </a:t>
            </a:r>
            <a:r>
              <a:rPr lang="en-US" altLang="zh-TW" dirty="0" err="1">
                <a:hlinkClick r:id="rId3"/>
              </a:rPr>
              <a:t>Guguweb</a:t>
            </a:r>
            <a:endParaRPr lang="en-US" altLang="zh-TW" dirty="0"/>
          </a:p>
          <a:p>
            <a:r>
              <a:rPr lang="en-US" altLang="zh-TW" dirty="0" err="1">
                <a:hlinkClick r:id="rId4"/>
              </a:rPr>
              <a:t>Dockerfile</a:t>
            </a:r>
            <a:r>
              <a:rPr lang="en-US" altLang="zh-TW" dirty="0">
                <a:hlinkClick r:id="rId4"/>
              </a:rPr>
              <a:t> reference | Docker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Dockerfile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中的 </a:t>
            </a:r>
            <a:r>
              <a:rPr lang="en-US" altLang="zh-TW" dirty="0">
                <a:hlinkClick r:id="rId5"/>
              </a:rPr>
              <a:t>COPY </a:t>
            </a:r>
            <a:r>
              <a:rPr lang="zh-TW" altLang="en-US" dirty="0">
                <a:hlinkClick r:id="rId5"/>
              </a:rPr>
              <a:t>与 </a:t>
            </a:r>
            <a:r>
              <a:rPr lang="en-US" altLang="zh-TW" dirty="0">
                <a:hlinkClick r:id="rId5"/>
              </a:rPr>
              <a:t>ADD </a:t>
            </a:r>
            <a:r>
              <a:rPr lang="zh-TW" altLang="en-US" dirty="0">
                <a:hlinkClick r:id="rId5"/>
              </a:rPr>
              <a:t>命令 </a:t>
            </a:r>
            <a:r>
              <a:rPr lang="en-US" altLang="zh-TW" dirty="0">
                <a:hlinkClick r:id="rId5"/>
              </a:rPr>
              <a:t>- </a:t>
            </a:r>
            <a:r>
              <a:rPr lang="en-US" altLang="zh-TW" dirty="0" err="1">
                <a:hlinkClick r:id="rId5"/>
              </a:rPr>
              <a:t>sparkdev</a:t>
            </a:r>
            <a:r>
              <a:rPr lang="en-US" altLang="zh-TW" dirty="0">
                <a:hlinkClick r:id="rId5"/>
              </a:rPr>
              <a:t> - </a:t>
            </a:r>
            <a:r>
              <a:rPr lang="zh-TW" altLang="en-US" dirty="0">
                <a:hlinkClick r:id="rId5"/>
              </a:rPr>
              <a:t>博客园 </a:t>
            </a:r>
            <a:r>
              <a:rPr lang="en-US" altLang="zh-TW" dirty="0">
                <a:hlinkClick r:id="rId5"/>
              </a:rPr>
              <a:t>(cnblogs.com)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docker run | Docker Docs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CI/CD - </a:t>
            </a:r>
            <a:r>
              <a:rPr lang="zh-TW" altLang="en-US" dirty="0">
                <a:hlinkClick r:id="rId7"/>
              </a:rPr>
              <a:t>維基百科，自由的百科全書 </a:t>
            </a:r>
            <a:r>
              <a:rPr lang="en-US" altLang="zh-TW" dirty="0">
                <a:hlinkClick r:id="rId7"/>
              </a:rPr>
              <a:t>(wikipedia.org)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Docker Compose overview | Docker Docs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Composerize</a:t>
            </a:r>
            <a:endParaRPr lang="en-US" altLang="zh-TW" dirty="0"/>
          </a:p>
          <a:p>
            <a:r>
              <a:rPr lang="en-US" altLang="zh-TW" dirty="0" err="1">
                <a:hlinkClick r:id="rId10"/>
              </a:rPr>
              <a:t>danjellz</a:t>
            </a:r>
            <a:r>
              <a:rPr lang="en-US" altLang="zh-TW" dirty="0">
                <a:hlinkClick r:id="rId10"/>
              </a:rPr>
              <a:t>/http-server - Docker Image | Docker Hub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Docker Tutorial - Docker Commit (Create image with container) Save(Backup) Load(Restore) - Part15 (youtube.com)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F0B20-DAA8-CB5E-5813-BAFA74754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584E1-30AF-0600-4F3F-A3F879AD6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1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3309C-C1E1-344C-318A-23927A496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9A6F3-7FF5-EDD5-0713-4B149E351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69AC-BF03-5C1F-6CCC-89C1983A4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3B9C-332B-211C-1754-27FB53B9E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24ED-6986-913F-0BB5-E158A909A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F32F-B107-FAFE-5A6A-EAFFFD293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2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13551</TotalTime>
  <Words>2455</Words>
  <Application>Microsoft Office PowerPoint</Application>
  <PresentationFormat>Custom</PresentationFormat>
  <Paragraphs>544</Paragraphs>
  <Slides>63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Montserrat</vt:lpstr>
      <vt:lpstr>Montserrat ExtraLight</vt:lpstr>
      <vt:lpstr>Arial</vt:lpstr>
      <vt:lpstr>Calibri</vt:lpstr>
      <vt:lpstr>Abel</vt:lpstr>
      <vt:lpstr>Microsoft JhengHei</vt:lpstr>
      <vt:lpstr>Noto Sans Ugaritic</vt:lpstr>
      <vt:lpstr>Times New Roman</vt:lpstr>
      <vt:lpstr>Calibri Light</vt:lpstr>
      <vt:lpstr>Consolas</vt:lpstr>
      <vt:lpstr>Human Rights Rally by Slidesgo</vt:lpstr>
      <vt:lpstr>Custom Design</vt:lpstr>
      <vt:lpstr>Week 2 Tools you need to learn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extension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 1 : resolve conflict and PR</vt:lpstr>
      <vt:lpstr>02 Anaconda and Docker</vt:lpstr>
      <vt:lpstr>Anaconda introduction</vt:lpstr>
      <vt:lpstr>Anaconda basic (1)</vt:lpstr>
      <vt:lpstr>Anaconda basic (2)</vt:lpstr>
      <vt:lpstr>Anaconda basic (3)</vt:lpstr>
      <vt:lpstr>Anaconda vs Docker</vt:lpstr>
      <vt:lpstr>VM introduction</vt:lpstr>
      <vt:lpstr>Docker introduction</vt:lpstr>
      <vt:lpstr>VM vs Container</vt:lpstr>
      <vt:lpstr>Docker architecture</vt:lpstr>
      <vt:lpstr>Docker deployment</vt:lpstr>
      <vt:lpstr>Docker workflow</vt:lpstr>
      <vt:lpstr>Docker install</vt:lpstr>
      <vt:lpstr>Docker pull</vt:lpstr>
      <vt:lpstr>Docker naming system (1)</vt:lpstr>
      <vt:lpstr>Docker naming system (2)</vt:lpstr>
      <vt:lpstr>Docker build</vt:lpstr>
      <vt:lpstr>Dockerfile</vt:lpstr>
      <vt:lpstr>Docker run</vt:lpstr>
      <vt:lpstr>Classwork 2 : Launch static website</vt:lpstr>
      <vt:lpstr>Docker compose</vt:lpstr>
      <vt:lpstr>Classwork 2 : Launch your first docker app</vt:lpstr>
      <vt:lpstr>Docker exec</vt:lpstr>
      <vt:lpstr>Docker commit, save, load</vt:lpstr>
      <vt:lpstr>Docker push</vt:lpstr>
      <vt:lpstr>Container GUI manager</vt:lpstr>
      <vt:lpstr>Homework 2 : write Dockerfile and docker-compose.yaml</vt:lpstr>
      <vt:lpstr>03 Label Training Data</vt:lpstr>
      <vt:lpstr>awesome-data-labeling</vt:lpstr>
      <vt:lpstr>labelme</vt:lpstr>
      <vt:lpstr>labelme (1)</vt:lpstr>
      <vt:lpstr>lableme (2)</vt:lpstr>
      <vt:lpstr>labelme (3)</vt:lpstr>
      <vt:lpstr>labelme (3)</vt:lpstr>
      <vt:lpstr>labelme (5)</vt:lpstr>
      <vt:lpstr>CVAT</vt:lpstr>
      <vt:lpstr>04 Linux and Networking</vt:lpstr>
      <vt:lpstr>05 Markup Language and Resume</vt:lpstr>
      <vt:lpstr>PowerPoint Presentation</vt:lpstr>
      <vt:lpstr>Thank you for your attention!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934</cp:revision>
  <dcterms:modified xsi:type="dcterms:W3CDTF">2024-04-30T15:13:43Z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